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snapToGrid="0">
      <p:cViewPr varScale="1">
        <p:scale>
          <a:sx n="142" d="100"/>
          <a:sy n="142" d="100"/>
        </p:scale>
        <p:origin x="71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923840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503feb32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503feb32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49730c5e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49730c5e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49730c5e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49730c5e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49730c5e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49730c5e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49730c5e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49730c5e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49730c5e4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49730c5e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503feb32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503feb32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03feb321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503feb321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49730c5e4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49730c5e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49730c5e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849730c5e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503feb321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503feb321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503feb321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503feb321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503feb32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503feb321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503feb321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503feb32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503feb321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503feb321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503feb321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503feb321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503feb321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503feb321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503feb32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503feb32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503feb32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503feb32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503feb32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503feb32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503feb32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503feb32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49730c5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49730c5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49730c5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49730c5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49730c5e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49730c5e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49730c5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49730c5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9.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3.xml"/><Relationship Id="rId7" Type="http://schemas.openxmlformats.org/officeDocument/2006/relationships/image" Target="../media/image2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5.xml"/><Relationship Id="rId9"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91475" y="2060539"/>
            <a:ext cx="7136700" cy="10224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4800">
                <a:solidFill>
                  <a:schemeClr val="accent4"/>
                </a:solidFill>
                <a:latin typeface="Arial"/>
                <a:ea typeface="Arial"/>
                <a:cs typeface="Arial"/>
                <a:sym typeface="Arial"/>
              </a:rPr>
              <a:t>Delicacy Express System</a:t>
            </a:r>
            <a:endParaRPr sz="4800">
              <a:solidFill>
                <a:schemeClr val="accent4"/>
              </a:solidFill>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 Gao, Peiyan Duan, Xi You </a:t>
            </a:r>
            <a:endParaRPr/>
          </a:p>
          <a:p>
            <a:pPr marL="0" lvl="0" indent="0" algn="ctr" rtl="0">
              <a:spcBef>
                <a:spcPts val="0"/>
              </a:spcBef>
              <a:spcAft>
                <a:spcPts val="0"/>
              </a:spcAft>
              <a:buNone/>
            </a:pPr>
            <a:endParaRPr/>
          </a:p>
        </p:txBody>
      </p:sp>
      <p:pic>
        <p:nvPicPr>
          <p:cNvPr id="5" name="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8675" y="16787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TABLE public.dish</a:t>
            </a:r>
            <a:endParaRPr/>
          </a:p>
        </p:txBody>
      </p:sp>
      <p:sp>
        <p:nvSpPr>
          <p:cNvPr id="122" name="Google Shape;122;p2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3" name="Google Shape;123;p22"/>
          <p:cNvPicPr preferRelativeResize="0"/>
          <p:nvPr/>
        </p:nvPicPr>
        <p:blipFill>
          <a:blip r:embed="rId5">
            <a:alphaModFix/>
          </a:blip>
          <a:stretch>
            <a:fillRect/>
          </a:stretch>
        </p:blipFill>
        <p:spPr>
          <a:xfrm>
            <a:off x="311697" y="1266325"/>
            <a:ext cx="4866300" cy="3600925"/>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8D51277F-6816-4DE6-AC76-8A7917D5A1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31524" y="331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TABLE public.dishorder</a:t>
            </a:r>
            <a:endParaRPr/>
          </a:p>
        </p:txBody>
      </p:sp>
      <p:sp>
        <p:nvSpPr>
          <p:cNvPr id="129" name="Google Shape;129;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0" name="Google Shape;130;p23"/>
          <p:cNvPicPr preferRelativeResize="0"/>
          <p:nvPr/>
        </p:nvPicPr>
        <p:blipFill>
          <a:blip r:embed="rId5">
            <a:alphaModFix/>
          </a:blip>
          <a:stretch>
            <a:fillRect/>
          </a:stretch>
        </p:blipFill>
        <p:spPr>
          <a:xfrm>
            <a:off x="311700" y="1266325"/>
            <a:ext cx="4016399" cy="3569400"/>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8FF8427A-D5C2-45ED-9B50-0BAEAFC6F2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06336" y="2949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TABLE public.orders</a:t>
            </a:r>
            <a:endParaRPr/>
          </a:p>
        </p:txBody>
      </p:sp>
      <p:sp>
        <p:nvSpPr>
          <p:cNvPr id="136" name="Google Shape;136;p2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7" name="Google Shape;137;p24"/>
          <p:cNvPicPr preferRelativeResize="0"/>
          <p:nvPr/>
        </p:nvPicPr>
        <p:blipFill>
          <a:blip r:embed="rId5">
            <a:alphaModFix/>
          </a:blip>
          <a:stretch>
            <a:fillRect/>
          </a:stretch>
        </p:blipFill>
        <p:spPr>
          <a:xfrm>
            <a:off x="311704" y="1266325"/>
            <a:ext cx="4565825" cy="3488125"/>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C18CDF9F-41F0-40CD-AD16-0E8460C68F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91182" y="40132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7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TABLE public.restaurant</a:t>
            </a:r>
            <a:endParaRPr/>
          </a:p>
        </p:txBody>
      </p:sp>
      <p:sp>
        <p:nvSpPr>
          <p:cNvPr id="143" name="Google Shape;143;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4" name="Google Shape;144;p25"/>
          <p:cNvPicPr preferRelativeResize="0"/>
          <p:nvPr/>
        </p:nvPicPr>
        <p:blipFill>
          <a:blip r:embed="rId3">
            <a:alphaModFix/>
          </a:blip>
          <a:stretch>
            <a:fillRect/>
          </a:stretch>
        </p:blipFill>
        <p:spPr>
          <a:xfrm>
            <a:off x="311701" y="1266326"/>
            <a:ext cx="4854525" cy="362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TABLE public.review</a:t>
            </a:r>
            <a:endParaRPr/>
          </a:p>
        </p:txBody>
      </p:sp>
      <p:sp>
        <p:nvSpPr>
          <p:cNvPr id="150" name="Google Shape;150;p2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1" name="Google Shape;151;p26"/>
          <p:cNvPicPr preferRelativeResize="0"/>
          <p:nvPr/>
        </p:nvPicPr>
        <p:blipFill>
          <a:blip r:embed="rId3">
            <a:alphaModFix/>
          </a:blip>
          <a:stretch>
            <a:fillRect/>
          </a:stretch>
        </p:blipFill>
        <p:spPr>
          <a:xfrm>
            <a:off x="311700" y="1266325"/>
            <a:ext cx="4319375" cy="3751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Triggers &amp; Views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Triggers/functions</a:t>
            </a:r>
            <a:endParaRPr sz="2800" b="0">
              <a:solidFill>
                <a:srgbClr val="000000"/>
              </a:solidFill>
              <a:latin typeface="Arial"/>
              <a:ea typeface="Arial"/>
              <a:cs typeface="Arial"/>
              <a:sym typeface="Arial"/>
            </a:endParaRPr>
          </a:p>
          <a:p>
            <a:pPr marL="0" lvl="0" indent="0" algn="l" rtl="0">
              <a:spcBef>
                <a:spcPts val="0"/>
              </a:spcBef>
              <a:spcAft>
                <a:spcPts val="0"/>
              </a:spcAft>
              <a:buNone/>
            </a:pPr>
            <a:r>
              <a:rPr lang="en" sz="2800"/>
              <a:t> </a:t>
            </a:r>
            <a:endParaRPr sz="2800" b="0">
              <a:solidFill>
                <a:srgbClr val="000000"/>
              </a:solidFill>
              <a:latin typeface="Arial"/>
              <a:ea typeface="Arial"/>
              <a:cs typeface="Arial"/>
              <a:sym typeface="Arial"/>
            </a:endParaRPr>
          </a:p>
          <a:p>
            <a:pPr marL="0" lvl="0" indent="0" algn="l" rtl="0">
              <a:spcBef>
                <a:spcPts val="0"/>
              </a:spcBef>
              <a:spcAft>
                <a:spcPts val="0"/>
              </a:spcAft>
              <a:buNone/>
            </a:pPr>
            <a:endParaRPr sz="2800"/>
          </a:p>
          <a:p>
            <a:pPr marL="0" lvl="0" indent="0" algn="l" rtl="0">
              <a:lnSpc>
                <a:spcPct val="115000"/>
              </a:lnSpc>
              <a:spcBef>
                <a:spcPts val="0"/>
              </a:spcBef>
              <a:spcAft>
                <a:spcPts val="0"/>
              </a:spcAft>
              <a:buNone/>
            </a:pPr>
            <a:endParaRPr sz="3000">
              <a:solidFill>
                <a:schemeClr val="accent4"/>
              </a:solidFill>
              <a:latin typeface="Arial"/>
              <a:ea typeface="Arial"/>
              <a:cs typeface="Arial"/>
              <a:sym typeface="Arial"/>
            </a:endParaRPr>
          </a:p>
        </p:txBody>
      </p:sp>
      <p:sp>
        <p:nvSpPr>
          <p:cNvPr id="162" name="Google Shape;162;p28"/>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200000"/>
              </a:lnSpc>
              <a:spcBef>
                <a:spcPts val="0"/>
              </a:spcBef>
              <a:spcAft>
                <a:spcPts val="0"/>
              </a:spcAft>
              <a:buClr>
                <a:srgbClr val="783F04"/>
              </a:buClr>
              <a:buSzPts val="1800"/>
              <a:buAutoNum type="arabicPeriod"/>
            </a:pPr>
            <a:r>
              <a:rPr lang="en" sz="1800">
                <a:solidFill>
                  <a:srgbClr val="783F04"/>
                </a:solidFill>
              </a:rPr>
              <a:t>Trg_status_dishorder_total_insetrg </a:t>
            </a:r>
            <a:r>
              <a:rPr lang="en" sz="1800" b="1">
                <a:solidFill>
                  <a:srgbClr val="783F04"/>
                </a:solidFill>
              </a:rPr>
              <a:t>(under TABLE dishorder)</a:t>
            </a:r>
            <a:endParaRPr sz="1800" b="1">
              <a:solidFill>
                <a:srgbClr val="783F04"/>
              </a:solidFill>
            </a:endParaRPr>
          </a:p>
          <a:p>
            <a:pPr marL="457200" marR="0" lvl="0" indent="-317500" algn="l" rtl="0">
              <a:lnSpc>
                <a:spcPct val="200000"/>
              </a:lnSpc>
              <a:spcBef>
                <a:spcPts val="0"/>
              </a:spcBef>
              <a:spcAft>
                <a:spcPts val="0"/>
              </a:spcAft>
              <a:buClr>
                <a:srgbClr val="783F04"/>
              </a:buClr>
              <a:buSzPts val="1400"/>
              <a:buAutoNum type="alphaLcPeriod"/>
            </a:pPr>
            <a:r>
              <a:rPr lang="en">
                <a:solidFill>
                  <a:srgbClr val="783F04"/>
                </a:solidFill>
              </a:rPr>
              <a:t>fn_status_dishorder_total_insert</a:t>
            </a:r>
            <a:endParaRPr>
              <a:solidFill>
                <a:srgbClr val="783F04"/>
              </a:solidFill>
            </a:endParaRPr>
          </a:p>
          <a:p>
            <a:pPr marL="0" marR="0" lvl="0" indent="0" algn="l" rtl="0">
              <a:lnSpc>
                <a:spcPct val="200000"/>
              </a:lnSpc>
              <a:spcBef>
                <a:spcPts val="0"/>
              </a:spcBef>
              <a:spcAft>
                <a:spcPts val="0"/>
              </a:spcAft>
              <a:buNone/>
            </a:pPr>
            <a:r>
              <a:rPr lang="en" sz="1800">
                <a:solidFill>
                  <a:srgbClr val="783F04"/>
                </a:solidFill>
              </a:rPr>
              <a:t>Calculating total cost of dishes for each order.</a:t>
            </a:r>
            <a:endParaRPr sz="1800">
              <a:solidFill>
                <a:srgbClr val="783F04"/>
              </a:solidFill>
            </a:endParaRPr>
          </a:p>
          <a:p>
            <a:pPr marL="457200" marR="0" lvl="0" indent="-342900" algn="l" rtl="0">
              <a:lnSpc>
                <a:spcPct val="200000"/>
              </a:lnSpc>
              <a:spcBef>
                <a:spcPts val="0"/>
              </a:spcBef>
              <a:spcAft>
                <a:spcPts val="0"/>
              </a:spcAft>
              <a:buClr>
                <a:srgbClr val="783F04"/>
              </a:buClr>
              <a:buSzPts val="1800"/>
              <a:buAutoNum type="arabicPeriod"/>
            </a:pPr>
            <a:r>
              <a:rPr lang="en" sz="1800">
                <a:solidFill>
                  <a:srgbClr val="783F04"/>
                </a:solidFill>
              </a:rPr>
              <a:t>Trg_status_loadavg_insert </a:t>
            </a:r>
            <a:r>
              <a:rPr lang="en" sz="1800" b="1">
                <a:solidFill>
                  <a:srgbClr val="783F04"/>
                </a:solidFill>
              </a:rPr>
              <a:t>(under TABLE orders)</a:t>
            </a:r>
            <a:endParaRPr sz="1800" b="1">
              <a:solidFill>
                <a:srgbClr val="783F04"/>
              </a:solidFill>
            </a:endParaRPr>
          </a:p>
          <a:p>
            <a:pPr marL="457200" marR="0" lvl="0" indent="-317500" algn="l" rtl="0">
              <a:lnSpc>
                <a:spcPct val="200000"/>
              </a:lnSpc>
              <a:spcBef>
                <a:spcPts val="0"/>
              </a:spcBef>
              <a:spcAft>
                <a:spcPts val="0"/>
              </a:spcAft>
              <a:buClr>
                <a:srgbClr val="783F04"/>
              </a:buClr>
              <a:buSzPts val="1400"/>
              <a:buAutoNum type="alphaLcPeriod"/>
            </a:pPr>
            <a:r>
              <a:rPr lang="en">
                <a:solidFill>
                  <a:srgbClr val="783F04"/>
                </a:solidFill>
              </a:rPr>
              <a:t>fn_status_loadavg_insert</a:t>
            </a:r>
            <a:endParaRPr>
              <a:solidFill>
                <a:srgbClr val="783F04"/>
              </a:solidFill>
            </a:endParaRPr>
          </a:p>
          <a:p>
            <a:pPr marL="0" marR="0" lvl="0" indent="0" algn="l" rtl="0">
              <a:lnSpc>
                <a:spcPct val="200000"/>
              </a:lnSpc>
              <a:spcBef>
                <a:spcPts val="0"/>
              </a:spcBef>
              <a:spcAft>
                <a:spcPts val="0"/>
              </a:spcAft>
              <a:buNone/>
            </a:pPr>
            <a:r>
              <a:rPr lang="en" sz="1800">
                <a:solidFill>
                  <a:srgbClr val="783F04"/>
                </a:solidFill>
              </a:rPr>
              <a:t>Calculating average cost for every restaurant.</a:t>
            </a:r>
            <a:endParaRPr sz="1800">
              <a:solidFill>
                <a:srgbClr val="595959"/>
              </a:solidFill>
            </a:endParaRPr>
          </a:p>
        </p:txBody>
      </p:sp>
      <p:pic>
        <p:nvPicPr>
          <p:cNvPr id="2" name="triggers">
            <a:hlinkClick r:id="" action="ppaction://media"/>
            <a:extLst>
              <a:ext uri="{FF2B5EF4-FFF2-40B4-BE49-F238E27FC236}">
                <a16:creationId xmlns:a16="http://schemas.microsoft.com/office/drawing/2014/main" id="{C99B7096-6435-47E5-9BA3-F1DD1B1BE2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10500" y="39780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0">
                <a:solidFill>
                  <a:srgbClr val="783F04"/>
                </a:solidFill>
                <a:latin typeface="Arial"/>
                <a:ea typeface="Arial"/>
                <a:cs typeface="Arial"/>
                <a:sym typeface="Arial"/>
              </a:rPr>
              <a:t>2. Trg_status_dishorder_total_insetrg </a:t>
            </a:r>
            <a:r>
              <a:rPr lang="en" sz="1800">
                <a:solidFill>
                  <a:srgbClr val="783F04"/>
                </a:solidFill>
                <a:latin typeface="Arial"/>
                <a:ea typeface="Arial"/>
                <a:cs typeface="Arial"/>
                <a:sym typeface="Arial"/>
              </a:rPr>
              <a:t>(under TABLE dishorder)</a:t>
            </a:r>
            <a:endParaRPr/>
          </a:p>
        </p:txBody>
      </p:sp>
      <p:sp>
        <p:nvSpPr>
          <p:cNvPr id="168" name="Google Shape;168;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9" name="Google Shape;169;p29"/>
          <p:cNvPicPr preferRelativeResize="0"/>
          <p:nvPr/>
        </p:nvPicPr>
        <p:blipFill>
          <a:blip r:embed="rId3">
            <a:alphaModFix/>
          </a:blip>
          <a:stretch>
            <a:fillRect/>
          </a:stretch>
        </p:blipFill>
        <p:spPr>
          <a:xfrm>
            <a:off x="311700" y="1266313"/>
            <a:ext cx="6229350" cy="197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0">
                <a:solidFill>
                  <a:srgbClr val="783F04"/>
                </a:solidFill>
                <a:latin typeface="Arial"/>
                <a:ea typeface="Arial"/>
                <a:cs typeface="Arial"/>
                <a:sym typeface="Arial"/>
              </a:rPr>
              <a:t>2. Trg_status_loadavg_insert </a:t>
            </a:r>
            <a:r>
              <a:rPr lang="en" sz="1800">
                <a:solidFill>
                  <a:srgbClr val="783F04"/>
                </a:solidFill>
                <a:latin typeface="Arial"/>
                <a:ea typeface="Arial"/>
                <a:cs typeface="Arial"/>
                <a:sym typeface="Arial"/>
              </a:rPr>
              <a:t>(under TABLE orders)</a:t>
            </a:r>
            <a:endParaRPr/>
          </a:p>
        </p:txBody>
      </p:sp>
      <p:sp>
        <p:nvSpPr>
          <p:cNvPr id="175" name="Google Shape;175;p3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6" name="Google Shape;176;p30"/>
          <p:cNvPicPr preferRelativeResize="0"/>
          <p:nvPr/>
        </p:nvPicPr>
        <p:blipFill>
          <a:blip r:embed="rId3">
            <a:alphaModFix/>
          </a:blip>
          <a:stretch>
            <a:fillRect/>
          </a:stretch>
        </p:blipFill>
        <p:spPr>
          <a:xfrm>
            <a:off x="311700" y="1266325"/>
            <a:ext cx="5772150" cy="196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2"/>
                </a:solidFill>
              </a:rPr>
              <a:t>fn_status_dishorder_total_insert</a:t>
            </a:r>
            <a:endParaRPr/>
          </a:p>
        </p:txBody>
      </p:sp>
      <p:sp>
        <p:nvSpPr>
          <p:cNvPr id="182" name="Google Shape;182;p3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Once a new dish has been add into an order, the total cost of a order will be updated.</a:t>
            </a:r>
            <a:endParaRPr/>
          </a:p>
        </p:txBody>
      </p:sp>
      <p:pic>
        <p:nvPicPr>
          <p:cNvPr id="183" name="Google Shape;183;p31"/>
          <p:cNvPicPr preferRelativeResize="0"/>
          <p:nvPr/>
        </p:nvPicPr>
        <p:blipFill>
          <a:blip r:embed="rId5">
            <a:alphaModFix/>
          </a:blip>
          <a:stretch>
            <a:fillRect/>
          </a:stretch>
        </p:blipFill>
        <p:spPr>
          <a:xfrm>
            <a:off x="311700" y="1977050"/>
            <a:ext cx="4414475" cy="2591825"/>
          </a:xfrm>
          <a:prstGeom prst="rect">
            <a:avLst/>
          </a:prstGeom>
          <a:noFill/>
          <a:ln>
            <a:noFill/>
          </a:ln>
        </p:spPr>
      </p:pic>
      <p:pic>
        <p:nvPicPr>
          <p:cNvPr id="184" name="Google Shape;184;p31"/>
          <p:cNvPicPr preferRelativeResize="0"/>
          <p:nvPr/>
        </p:nvPicPr>
        <p:blipFill>
          <a:blip r:embed="rId6">
            <a:alphaModFix/>
          </a:blip>
          <a:stretch>
            <a:fillRect/>
          </a:stretch>
        </p:blipFill>
        <p:spPr>
          <a:xfrm>
            <a:off x="4726175" y="1977048"/>
            <a:ext cx="1676625" cy="1834325"/>
          </a:xfrm>
          <a:prstGeom prst="rect">
            <a:avLst/>
          </a:prstGeom>
          <a:noFill/>
          <a:ln>
            <a:noFill/>
          </a:ln>
        </p:spPr>
      </p:pic>
      <p:pic>
        <p:nvPicPr>
          <p:cNvPr id="185" name="Google Shape;185;p31"/>
          <p:cNvPicPr preferRelativeResize="0"/>
          <p:nvPr/>
        </p:nvPicPr>
        <p:blipFill>
          <a:blip r:embed="rId7">
            <a:alphaModFix/>
          </a:blip>
          <a:stretch>
            <a:fillRect/>
          </a:stretch>
        </p:blipFill>
        <p:spPr>
          <a:xfrm>
            <a:off x="6402788" y="1977050"/>
            <a:ext cx="1400175" cy="1009650"/>
          </a:xfrm>
          <a:prstGeom prst="rect">
            <a:avLst/>
          </a:prstGeom>
          <a:noFill/>
          <a:ln>
            <a:noFill/>
          </a:ln>
        </p:spPr>
      </p:pic>
      <p:pic>
        <p:nvPicPr>
          <p:cNvPr id="186" name="Google Shape;186;p31"/>
          <p:cNvPicPr preferRelativeResize="0"/>
          <p:nvPr/>
        </p:nvPicPr>
        <p:blipFill>
          <a:blip r:embed="rId8">
            <a:alphaModFix/>
          </a:blip>
          <a:stretch>
            <a:fillRect/>
          </a:stretch>
        </p:blipFill>
        <p:spPr>
          <a:xfrm>
            <a:off x="6359738" y="3109788"/>
            <a:ext cx="1800225" cy="1857375"/>
          </a:xfrm>
          <a:prstGeom prst="rect">
            <a:avLst/>
          </a:prstGeom>
          <a:noFill/>
          <a:ln>
            <a:noFill/>
          </a:ln>
        </p:spPr>
      </p:pic>
      <p:pic>
        <p:nvPicPr>
          <p:cNvPr id="3" name="已录下的声音">
            <a:hlinkClick r:id="" action="ppaction://media"/>
            <a:extLst>
              <a:ext uri="{FF2B5EF4-FFF2-40B4-BE49-F238E27FC236}">
                <a16:creationId xmlns:a16="http://schemas.microsoft.com/office/drawing/2014/main" id="{1FC3A135-5E45-4E3E-AA4C-9564BED8AE5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802963" y="35192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6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000">
                <a:solidFill>
                  <a:schemeClr val="accent4"/>
                </a:solidFill>
                <a:latin typeface="Arial"/>
                <a:ea typeface="Arial"/>
                <a:cs typeface="Arial"/>
                <a:sym typeface="Arial"/>
              </a:rPr>
              <a:t>Project Overview</a:t>
            </a:r>
            <a:endParaRPr sz="3000">
              <a:solidFill>
                <a:schemeClr val="accent4"/>
              </a:solidFill>
              <a:latin typeface="Arial"/>
              <a:ea typeface="Arial"/>
              <a:cs typeface="Arial"/>
              <a:sym typeface="Arial"/>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solidFill>
                  <a:srgbClr val="783F04"/>
                </a:solidFill>
                <a:latin typeface="Arial"/>
                <a:ea typeface="Arial"/>
                <a:cs typeface="Arial"/>
                <a:sym typeface="Arial"/>
              </a:rPr>
              <a:t>Nowadays, the lives of students and professionals are becoming increasingly busy, leaving less time to enjoy food.</a:t>
            </a:r>
            <a:endParaRPr>
              <a:solidFill>
                <a:srgbClr val="783F04"/>
              </a:solidFill>
              <a:latin typeface="Arial"/>
              <a:ea typeface="Arial"/>
              <a:cs typeface="Arial"/>
              <a:sym typeface="Arial"/>
            </a:endParaRPr>
          </a:p>
          <a:p>
            <a:pPr marL="0" lvl="0" indent="0" algn="l" rtl="0">
              <a:spcBef>
                <a:spcPts val="0"/>
              </a:spcBef>
              <a:spcAft>
                <a:spcPts val="0"/>
              </a:spcAft>
              <a:buNone/>
            </a:pPr>
            <a:r>
              <a:rPr lang="en">
                <a:solidFill>
                  <a:srgbClr val="783F04"/>
                </a:solidFill>
                <a:latin typeface="Arial"/>
                <a:ea typeface="Arial"/>
                <a:cs typeface="Arial"/>
                <a:sym typeface="Arial"/>
              </a:rPr>
              <a:t>A quicker means of receiving food becomes more important.</a:t>
            </a:r>
            <a:endParaRPr>
              <a:solidFill>
                <a:srgbClr val="783F04"/>
              </a:solidFill>
              <a:latin typeface="Arial"/>
              <a:ea typeface="Arial"/>
              <a:cs typeface="Arial"/>
              <a:sym typeface="Arial"/>
            </a:endParaRPr>
          </a:p>
          <a:p>
            <a:pPr marL="0" lvl="0" indent="0" algn="l" rtl="0">
              <a:spcBef>
                <a:spcPts val="0"/>
              </a:spcBef>
              <a:spcAft>
                <a:spcPts val="0"/>
              </a:spcAft>
              <a:buNone/>
            </a:pPr>
            <a:endParaRPr>
              <a:solidFill>
                <a:srgbClr val="783F04"/>
              </a:solidFill>
              <a:latin typeface="Arial"/>
              <a:ea typeface="Arial"/>
              <a:cs typeface="Arial"/>
              <a:sym typeface="Arial"/>
            </a:endParaRPr>
          </a:p>
          <a:p>
            <a:pPr marL="0" lvl="0" indent="0" algn="l" rtl="0">
              <a:lnSpc>
                <a:spcPct val="200000"/>
              </a:lnSpc>
              <a:spcBef>
                <a:spcPts val="0"/>
              </a:spcBef>
              <a:spcAft>
                <a:spcPts val="0"/>
              </a:spcAft>
              <a:buNone/>
            </a:pPr>
            <a:r>
              <a:rPr lang="en">
                <a:solidFill>
                  <a:srgbClr val="783F04"/>
                </a:solidFill>
                <a:latin typeface="Arial"/>
                <a:ea typeface="Arial"/>
                <a:cs typeface="Arial"/>
                <a:sym typeface="Arial"/>
              </a:rPr>
              <a:t>Our application Delicacy Express System serves as a backend for a food ordering and delivery service for customers and restaurants. </a:t>
            </a:r>
            <a:endParaRPr>
              <a:solidFill>
                <a:schemeClr val="accent1"/>
              </a:solidFill>
            </a:endParaRPr>
          </a:p>
        </p:txBody>
      </p:sp>
      <p:pic>
        <p:nvPicPr>
          <p:cNvPr id="2" name="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52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2"/>
                </a:solidFill>
              </a:rPr>
              <a:t>fn_status_loadavg_insert</a:t>
            </a:r>
            <a:endParaRPr/>
          </a:p>
        </p:txBody>
      </p:sp>
      <p:sp>
        <p:nvSpPr>
          <p:cNvPr id="192" name="Google Shape;192;p3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restaurant gets new order, its average cost will be updated.</a:t>
            </a:r>
            <a:endParaRPr/>
          </a:p>
          <a:p>
            <a:pPr marL="0" lvl="0" indent="0" algn="l" rtl="0">
              <a:spcBef>
                <a:spcPts val="1600"/>
              </a:spcBef>
              <a:spcAft>
                <a:spcPts val="1600"/>
              </a:spcAft>
              <a:buClr>
                <a:schemeClr val="dk1"/>
              </a:buClr>
              <a:buSzPts val="1100"/>
              <a:buFont typeface="Arial"/>
              <a:buNone/>
            </a:pPr>
            <a:endParaRPr/>
          </a:p>
        </p:txBody>
      </p:sp>
      <p:pic>
        <p:nvPicPr>
          <p:cNvPr id="193" name="Google Shape;193;p32"/>
          <p:cNvPicPr preferRelativeResize="0"/>
          <p:nvPr/>
        </p:nvPicPr>
        <p:blipFill>
          <a:blip r:embed="rId5">
            <a:alphaModFix/>
          </a:blip>
          <a:stretch>
            <a:fillRect/>
          </a:stretch>
        </p:blipFill>
        <p:spPr>
          <a:xfrm>
            <a:off x="311700" y="3063925"/>
            <a:ext cx="4552950" cy="1504950"/>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1C8165D4-1068-4235-B584-B547E0F448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96200" y="331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248825"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a Database View</a:t>
            </a:r>
            <a:endParaRPr/>
          </a:p>
          <a:p>
            <a:pPr marL="0" lvl="0" indent="0" algn="l" rtl="0">
              <a:lnSpc>
                <a:spcPct val="115000"/>
              </a:lnSpc>
              <a:spcBef>
                <a:spcPts val="0"/>
              </a:spcBef>
              <a:spcAft>
                <a:spcPts val="0"/>
              </a:spcAft>
              <a:buNone/>
            </a:pPr>
            <a:endParaRPr sz="3000">
              <a:solidFill>
                <a:schemeClr val="accent4"/>
              </a:solidFill>
              <a:latin typeface="Arial"/>
              <a:ea typeface="Arial"/>
              <a:cs typeface="Arial"/>
              <a:sym typeface="Arial"/>
            </a:endParaRPr>
          </a:p>
        </p:txBody>
      </p:sp>
      <p:sp>
        <p:nvSpPr>
          <p:cNvPr id="199" name="Google Shape;199;p3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424242"/>
              </a:buClr>
              <a:buSzPts val="1800"/>
              <a:buFont typeface="Arial"/>
              <a:buAutoNum type="arabicPeriod"/>
            </a:pPr>
            <a:r>
              <a:rPr lang="en">
                <a:solidFill>
                  <a:srgbClr val="783F04"/>
                </a:solidFill>
                <a:latin typeface="Arial"/>
                <a:ea typeface="Arial"/>
                <a:cs typeface="Arial"/>
                <a:sym typeface="Arial"/>
              </a:rPr>
              <a:t>Enforce Business Rules</a:t>
            </a:r>
            <a:endParaRPr>
              <a:solidFill>
                <a:srgbClr val="783F04"/>
              </a:solidFill>
              <a:latin typeface="Arial"/>
              <a:ea typeface="Arial"/>
              <a:cs typeface="Arial"/>
              <a:sym typeface="Arial"/>
            </a:endParaRPr>
          </a:p>
          <a:p>
            <a:pPr marL="457200" marR="0" lvl="0" indent="-342900" algn="l" rtl="0">
              <a:lnSpc>
                <a:spcPct val="115000"/>
              </a:lnSpc>
              <a:spcBef>
                <a:spcPts val="0"/>
              </a:spcBef>
              <a:spcAft>
                <a:spcPts val="0"/>
              </a:spcAft>
              <a:buClr>
                <a:srgbClr val="424242"/>
              </a:buClr>
              <a:buSzPts val="1800"/>
              <a:buFont typeface="Arial"/>
              <a:buAutoNum type="arabicPeriod"/>
            </a:pPr>
            <a:r>
              <a:rPr lang="en">
                <a:solidFill>
                  <a:srgbClr val="783F04"/>
                </a:solidFill>
                <a:latin typeface="Arial"/>
                <a:ea typeface="Arial"/>
                <a:cs typeface="Arial"/>
                <a:sym typeface="Arial"/>
              </a:rPr>
              <a:t>Consistency</a:t>
            </a:r>
            <a:endParaRPr>
              <a:solidFill>
                <a:srgbClr val="783F04"/>
              </a:solidFill>
              <a:latin typeface="Arial"/>
              <a:ea typeface="Arial"/>
              <a:cs typeface="Arial"/>
              <a:sym typeface="Arial"/>
            </a:endParaRPr>
          </a:p>
          <a:p>
            <a:pPr marL="457200" marR="0" lvl="0" indent="-342900" algn="l" rtl="0">
              <a:lnSpc>
                <a:spcPct val="115000"/>
              </a:lnSpc>
              <a:spcBef>
                <a:spcPts val="0"/>
              </a:spcBef>
              <a:spcAft>
                <a:spcPts val="0"/>
              </a:spcAft>
              <a:buClr>
                <a:srgbClr val="424242"/>
              </a:buClr>
              <a:buSzPts val="1800"/>
              <a:buFont typeface="Arial"/>
              <a:buAutoNum type="arabicPeriod"/>
            </a:pPr>
            <a:r>
              <a:rPr lang="en">
                <a:solidFill>
                  <a:srgbClr val="783F04"/>
                </a:solidFill>
                <a:latin typeface="Arial"/>
                <a:ea typeface="Arial"/>
                <a:cs typeface="Arial"/>
                <a:sym typeface="Arial"/>
              </a:rPr>
              <a:t>Security </a:t>
            </a:r>
            <a:endParaRPr>
              <a:solidFill>
                <a:srgbClr val="783F04"/>
              </a:solidFill>
              <a:latin typeface="Arial"/>
              <a:ea typeface="Arial"/>
              <a:cs typeface="Arial"/>
              <a:sym typeface="Arial"/>
            </a:endParaRPr>
          </a:p>
          <a:p>
            <a:pPr marL="457200" marR="0" lvl="0" indent="-342900" algn="l" rtl="0">
              <a:lnSpc>
                <a:spcPct val="115000"/>
              </a:lnSpc>
              <a:spcBef>
                <a:spcPts val="0"/>
              </a:spcBef>
              <a:spcAft>
                <a:spcPts val="0"/>
              </a:spcAft>
              <a:buClr>
                <a:srgbClr val="424242"/>
              </a:buClr>
              <a:buSzPts val="1800"/>
              <a:buFont typeface="Arial"/>
              <a:buAutoNum type="arabicPeriod"/>
            </a:pPr>
            <a:r>
              <a:rPr lang="en">
                <a:solidFill>
                  <a:srgbClr val="783F04"/>
                </a:solidFill>
                <a:latin typeface="Arial"/>
                <a:ea typeface="Arial"/>
                <a:cs typeface="Arial"/>
                <a:sym typeface="Arial"/>
              </a:rPr>
              <a:t>Simplicity </a:t>
            </a:r>
            <a:endParaRPr>
              <a:solidFill>
                <a:srgbClr val="783F04"/>
              </a:solidFill>
              <a:latin typeface="Arial"/>
              <a:ea typeface="Arial"/>
              <a:cs typeface="Arial"/>
              <a:sym typeface="Arial"/>
            </a:endParaRPr>
          </a:p>
          <a:p>
            <a:pPr marL="457200" marR="0" lvl="0" indent="-342900" algn="l" rtl="0">
              <a:lnSpc>
                <a:spcPct val="115000"/>
              </a:lnSpc>
              <a:spcBef>
                <a:spcPts val="0"/>
              </a:spcBef>
              <a:spcAft>
                <a:spcPts val="0"/>
              </a:spcAft>
              <a:buClr>
                <a:srgbClr val="424242"/>
              </a:buClr>
              <a:buSzPts val="1800"/>
              <a:buFont typeface="Arial"/>
              <a:buAutoNum type="arabicPeriod"/>
            </a:pPr>
            <a:r>
              <a:rPr lang="en">
                <a:solidFill>
                  <a:srgbClr val="783F04"/>
                </a:solidFill>
                <a:latin typeface="Arial"/>
                <a:ea typeface="Arial"/>
                <a:cs typeface="Arial"/>
                <a:sym typeface="Arial"/>
              </a:rPr>
              <a:t>Space </a:t>
            </a:r>
            <a:endParaRPr>
              <a:solidFill>
                <a:srgbClr val="783F04"/>
              </a:solidFill>
              <a:latin typeface="Arial"/>
              <a:ea typeface="Arial"/>
              <a:cs typeface="Arial"/>
              <a:sym typeface="Arial"/>
            </a:endParaRPr>
          </a:p>
        </p:txBody>
      </p:sp>
      <p:pic>
        <p:nvPicPr>
          <p:cNvPr id="2" name="已录下的声音">
            <a:hlinkClick r:id="" action="ppaction://media"/>
            <a:extLst>
              <a:ext uri="{FF2B5EF4-FFF2-40B4-BE49-F238E27FC236}">
                <a16:creationId xmlns:a16="http://schemas.microsoft.com/office/drawing/2014/main" id="{53FE028A-E927-4DD9-A396-9AE01F5DEC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30670" y="4450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4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Views - checking(SELECT) data</a:t>
            </a:r>
            <a:endParaRPr sz="2800"/>
          </a:p>
          <a:p>
            <a:pPr marL="0" lvl="0" indent="0" algn="l" rtl="0">
              <a:lnSpc>
                <a:spcPct val="115000"/>
              </a:lnSpc>
              <a:spcBef>
                <a:spcPts val="0"/>
              </a:spcBef>
              <a:spcAft>
                <a:spcPts val="0"/>
              </a:spcAft>
              <a:buNone/>
            </a:pPr>
            <a:endParaRPr sz="3000">
              <a:solidFill>
                <a:schemeClr val="accent4"/>
              </a:solidFill>
              <a:latin typeface="Arial"/>
              <a:ea typeface="Arial"/>
              <a:cs typeface="Arial"/>
              <a:sym typeface="Arial"/>
            </a:endParaRPr>
          </a:p>
        </p:txBody>
      </p:sp>
      <p:sp>
        <p:nvSpPr>
          <p:cNvPr id="205" name="Google Shape;205;p3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endParaRPr>
              <a:solidFill>
                <a:srgbClr val="783F04"/>
              </a:solidFill>
              <a:latin typeface="Arial"/>
              <a:ea typeface="Arial"/>
              <a:cs typeface="Arial"/>
              <a:sym typeface="Arial"/>
            </a:endParaRPr>
          </a:p>
        </p:txBody>
      </p:sp>
      <p:pic>
        <p:nvPicPr>
          <p:cNvPr id="206" name="Google Shape;206;p34"/>
          <p:cNvPicPr preferRelativeResize="0"/>
          <p:nvPr/>
        </p:nvPicPr>
        <p:blipFill>
          <a:blip r:embed="rId5">
            <a:alphaModFix/>
          </a:blip>
          <a:stretch>
            <a:fillRect/>
          </a:stretch>
        </p:blipFill>
        <p:spPr>
          <a:xfrm>
            <a:off x="311700" y="1266322"/>
            <a:ext cx="3779375" cy="2522050"/>
          </a:xfrm>
          <a:prstGeom prst="rect">
            <a:avLst/>
          </a:prstGeom>
          <a:noFill/>
          <a:ln>
            <a:noFill/>
          </a:ln>
        </p:spPr>
      </p:pic>
      <p:pic>
        <p:nvPicPr>
          <p:cNvPr id="207" name="Google Shape;207;p34"/>
          <p:cNvPicPr preferRelativeResize="0"/>
          <p:nvPr/>
        </p:nvPicPr>
        <p:blipFill>
          <a:blip r:embed="rId6">
            <a:alphaModFix/>
          </a:blip>
          <a:stretch>
            <a:fillRect/>
          </a:stretch>
        </p:blipFill>
        <p:spPr>
          <a:xfrm>
            <a:off x="4809898" y="1241900"/>
            <a:ext cx="3779376" cy="2570899"/>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89582A1E-C440-4783-BA05-62C42A64A2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86164" y="3555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Views - checking(SELECT) data</a:t>
            </a:r>
            <a:endParaRPr sz="2800"/>
          </a:p>
          <a:p>
            <a:pPr marL="0" lvl="0" indent="0" algn="l" rtl="0">
              <a:lnSpc>
                <a:spcPct val="115000"/>
              </a:lnSpc>
              <a:spcBef>
                <a:spcPts val="0"/>
              </a:spcBef>
              <a:spcAft>
                <a:spcPts val="0"/>
              </a:spcAft>
              <a:buNone/>
            </a:pPr>
            <a:endParaRPr sz="3000">
              <a:solidFill>
                <a:schemeClr val="accent4"/>
              </a:solidFill>
              <a:latin typeface="Arial"/>
              <a:ea typeface="Arial"/>
              <a:cs typeface="Arial"/>
              <a:sym typeface="Arial"/>
            </a:endParaRPr>
          </a:p>
        </p:txBody>
      </p:sp>
      <p:sp>
        <p:nvSpPr>
          <p:cNvPr id="213" name="Google Shape;213;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endParaRPr>
              <a:solidFill>
                <a:srgbClr val="783F04"/>
              </a:solidFill>
              <a:latin typeface="Arial"/>
              <a:ea typeface="Arial"/>
              <a:cs typeface="Arial"/>
              <a:sym typeface="Arial"/>
            </a:endParaRPr>
          </a:p>
        </p:txBody>
      </p:sp>
      <p:pic>
        <p:nvPicPr>
          <p:cNvPr id="214" name="Google Shape;214;p35"/>
          <p:cNvPicPr preferRelativeResize="0"/>
          <p:nvPr/>
        </p:nvPicPr>
        <p:blipFill>
          <a:blip r:embed="rId5">
            <a:alphaModFix/>
          </a:blip>
          <a:stretch>
            <a:fillRect/>
          </a:stretch>
        </p:blipFill>
        <p:spPr>
          <a:xfrm>
            <a:off x="311688" y="1152475"/>
            <a:ext cx="6219825" cy="1695450"/>
          </a:xfrm>
          <a:prstGeom prst="rect">
            <a:avLst/>
          </a:prstGeom>
          <a:noFill/>
          <a:ln>
            <a:noFill/>
          </a:ln>
        </p:spPr>
      </p:pic>
      <p:pic>
        <p:nvPicPr>
          <p:cNvPr id="215" name="Google Shape;215;p35"/>
          <p:cNvPicPr preferRelativeResize="0"/>
          <p:nvPr/>
        </p:nvPicPr>
        <p:blipFill>
          <a:blip r:embed="rId6">
            <a:alphaModFix/>
          </a:blip>
          <a:stretch>
            <a:fillRect/>
          </a:stretch>
        </p:blipFill>
        <p:spPr>
          <a:xfrm>
            <a:off x="3900671" y="2112946"/>
            <a:ext cx="4931626" cy="2455925"/>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1217DB9F-F6F7-453C-9A08-F24ACF4EA0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05482" y="331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Views - inserting data</a:t>
            </a:r>
            <a:endParaRPr sz="2800" b="0">
              <a:solidFill>
                <a:srgbClr val="000000"/>
              </a:solidFill>
              <a:latin typeface="Arial"/>
              <a:ea typeface="Arial"/>
              <a:cs typeface="Arial"/>
              <a:sym typeface="Arial"/>
            </a:endParaRPr>
          </a:p>
          <a:p>
            <a:pPr marL="0" lvl="0" indent="0" algn="l" rtl="0">
              <a:spcBef>
                <a:spcPts val="0"/>
              </a:spcBef>
              <a:spcAft>
                <a:spcPts val="0"/>
              </a:spcAft>
              <a:buNone/>
            </a:pPr>
            <a:endParaRPr sz="2800"/>
          </a:p>
          <a:p>
            <a:pPr marL="0" lvl="0" indent="0" algn="l" rtl="0">
              <a:lnSpc>
                <a:spcPct val="115000"/>
              </a:lnSpc>
              <a:spcBef>
                <a:spcPts val="0"/>
              </a:spcBef>
              <a:spcAft>
                <a:spcPts val="0"/>
              </a:spcAft>
              <a:buNone/>
            </a:pPr>
            <a:endParaRPr sz="3000">
              <a:solidFill>
                <a:schemeClr val="accent4"/>
              </a:solidFill>
              <a:latin typeface="Arial"/>
              <a:ea typeface="Arial"/>
              <a:cs typeface="Arial"/>
              <a:sym typeface="Arial"/>
            </a:endParaRPr>
          </a:p>
        </p:txBody>
      </p:sp>
      <p:pic>
        <p:nvPicPr>
          <p:cNvPr id="221" name="Google Shape;221;p36"/>
          <p:cNvPicPr preferRelativeResize="0"/>
          <p:nvPr/>
        </p:nvPicPr>
        <p:blipFill>
          <a:blip r:embed="rId5">
            <a:alphaModFix/>
          </a:blip>
          <a:stretch>
            <a:fillRect/>
          </a:stretch>
        </p:blipFill>
        <p:spPr>
          <a:xfrm>
            <a:off x="550038" y="1440988"/>
            <a:ext cx="4638675" cy="2771775"/>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584A90C8-D72F-4EC2-B4F7-1DA656EB6E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99612" y="3238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Views - inserting data</a:t>
            </a:r>
            <a:endParaRPr sz="2800" b="0">
              <a:solidFill>
                <a:srgbClr val="000000"/>
              </a:solidFill>
              <a:latin typeface="Arial"/>
              <a:ea typeface="Arial"/>
              <a:cs typeface="Arial"/>
              <a:sym typeface="Arial"/>
            </a:endParaRPr>
          </a:p>
          <a:p>
            <a:pPr marL="0" lvl="0" indent="0" algn="l" rtl="0">
              <a:spcBef>
                <a:spcPts val="0"/>
              </a:spcBef>
              <a:spcAft>
                <a:spcPts val="0"/>
              </a:spcAft>
              <a:buNone/>
            </a:pPr>
            <a:endParaRPr sz="2800"/>
          </a:p>
          <a:p>
            <a:pPr marL="0" lvl="0" indent="0" algn="l" rtl="0">
              <a:lnSpc>
                <a:spcPct val="115000"/>
              </a:lnSpc>
              <a:spcBef>
                <a:spcPts val="0"/>
              </a:spcBef>
              <a:spcAft>
                <a:spcPts val="0"/>
              </a:spcAft>
              <a:buNone/>
            </a:pPr>
            <a:endParaRPr sz="3000">
              <a:solidFill>
                <a:schemeClr val="accent4"/>
              </a:solidFill>
              <a:latin typeface="Arial"/>
              <a:ea typeface="Arial"/>
              <a:cs typeface="Arial"/>
              <a:sym typeface="Arial"/>
            </a:endParaRPr>
          </a:p>
        </p:txBody>
      </p:sp>
      <p:sp>
        <p:nvSpPr>
          <p:cNvPr id="227" name="Google Shape;227;p37"/>
          <p:cNvSpPr txBox="1">
            <a:spLocks noGrp="1"/>
          </p:cNvSpPr>
          <p:nvPr>
            <p:ph type="body" idx="1"/>
          </p:nvPr>
        </p:nvSpPr>
        <p:spPr>
          <a:xfrm>
            <a:off x="412075" y="12412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95959"/>
                </a:solidFill>
                <a:latin typeface="Arial"/>
                <a:ea typeface="Arial"/>
                <a:cs typeface="Arial"/>
                <a:sym typeface="Arial"/>
              </a:rPr>
              <a:t>INSERT script:</a:t>
            </a:r>
            <a:endParaRPr>
              <a:solidFill>
                <a:srgbClr val="595959"/>
              </a:solidFill>
              <a:latin typeface="Arial"/>
              <a:ea typeface="Arial"/>
              <a:cs typeface="Arial"/>
              <a:sym typeface="Arial"/>
            </a:endParaRPr>
          </a:p>
          <a:p>
            <a:pPr marL="0" marR="0" lvl="0" indent="0" algn="l" rtl="0">
              <a:lnSpc>
                <a:spcPct val="200000"/>
              </a:lnSpc>
              <a:spcBef>
                <a:spcPts val="1600"/>
              </a:spcBef>
              <a:spcAft>
                <a:spcPts val="0"/>
              </a:spcAft>
              <a:buNone/>
            </a:pPr>
            <a:endParaRPr>
              <a:solidFill>
                <a:srgbClr val="783F04"/>
              </a:solidFill>
              <a:latin typeface="Arial"/>
              <a:ea typeface="Arial"/>
              <a:cs typeface="Arial"/>
              <a:sym typeface="Arial"/>
            </a:endParaRPr>
          </a:p>
        </p:txBody>
      </p:sp>
      <p:pic>
        <p:nvPicPr>
          <p:cNvPr id="228" name="Google Shape;228;p37"/>
          <p:cNvPicPr preferRelativeResize="0"/>
          <p:nvPr/>
        </p:nvPicPr>
        <p:blipFill>
          <a:blip r:embed="rId5">
            <a:alphaModFix/>
          </a:blip>
          <a:stretch>
            <a:fillRect/>
          </a:stretch>
        </p:blipFill>
        <p:spPr>
          <a:xfrm>
            <a:off x="311700" y="1945900"/>
            <a:ext cx="3943350" cy="895350"/>
          </a:xfrm>
          <a:prstGeom prst="rect">
            <a:avLst/>
          </a:prstGeom>
          <a:noFill/>
          <a:ln>
            <a:noFill/>
          </a:ln>
        </p:spPr>
      </p:pic>
      <p:pic>
        <p:nvPicPr>
          <p:cNvPr id="229" name="Google Shape;229;p37"/>
          <p:cNvPicPr preferRelativeResize="0"/>
          <p:nvPr/>
        </p:nvPicPr>
        <p:blipFill>
          <a:blip r:embed="rId6">
            <a:alphaModFix/>
          </a:blip>
          <a:stretch>
            <a:fillRect/>
          </a:stretch>
        </p:blipFill>
        <p:spPr>
          <a:xfrm>
            <a:off x="4433900" y="1979238"/>
            <a:ext cx="4038600" cy="828675"/>
          </a:xfrm>
          <a:prstGeom prst="rect">
            <a:avLst/>
          </a:prstGeom>
          <a:noFill/>
          <a:ln>
            <a:noFill/>
          </a:ln>
        </p:spPr>
      </p:pic>
      <p:pic>
        <p:nvPicPr>
          <p:cNvPr id="230" name="Google Shape;230;p37"/>
          <p:cNvPicPr preferRelativeResize="0"/>
          <p:nvPr/>
        </p:nvPicPr>
        <p:blipFill>
          <a:blip r:embed="rId7">
            <a:alphaModFix/>
          </a:blip>
          <a:stretch>
            <a:fillRect/>
          </a:stretch>
        </p:blipFill>
        <p:spPr>
          <a:xfrm>
            <a:off x="311688" y="2841238"/>
            <a:ext cx="3171825" cy="1571625"/>
          </a:xfrm>
          <a:prstGeom prst="rect">
            <a:avLst/>
          </a:prstGeom>
          <a:noFill/>
          <a:ln>
            <a:noFill/>
          </a:ln>
        </p:spPr>
      </p:pic>
      <p:pic>
        <p:nvPicPr>
          <p:cNvPr id="231" name="Google Shape;231;p37"/>
          <p:cNvPicPr preferRelativeResize="0"/>
          <p:nvPr/>
        </p:nvPicPr>
        <p:blipFill>
          <a:blip r:embed="rId8">
            <a:alphaModFix/>
          </a:blip>
          <a:stretch>
            <a:fillRect/>
          </a:stretch>
        </p:blipFill>
        <p:spPr>
          <a:xfrm>
            <a:off x="4470897" y="2878275"/>
            <a:ext cx="3685574" cy="1846325"/>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D837B81D-37F5-4A55-B729-561B90D40C4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944970" y="3562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ctrTitle"/>
          </p:nvPr>
        </p:nvSpPr>
        <p:spPr>
          <a:xfrm>
            <a:off x="1003650" y="193991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pic>
        <p:nvPicPr>
          <p:cNvPr id="3" name="已录下的声音">
            <a:hlinkClick r:id="" action="ppaction://media"/>
            <a:extLst>
              <a:ext uri="{FF2B5EF4-FFF2-40B4-BE49-F238E27FC236}">
                <a16:creationId xmlns:a16="http://schemas.microsoft.com/office/drawing/2014/main" id="{8BD653F6-58B5-443A-8C8D-0BD8D84E50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49988" y="31040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000">
                <a:solidFill>
                  <a:schemeClr val="accent4"/>
                </a:solidFill>
                <a:latin typeface="Arial"/>
                <a:ea typeface="Arial"/>
                <a:cs typeface="Arial"/>
                <a:sym typeface="Arial"/>
              </a:rPr>
              <a:t>Project Description</a:t>
            </a:r>
            <a:endParaRPr sz="3000">
              <a:solidFill>
                <a:schemeClr val="accent4"/>
              </a:solidFill>
              <a:latin typeface="Arial"/>
              <a:ea typeface="Arial"/>
              <a:cs typeface="Arial"/>
              <a:sym typeface="Arial"/>
            </a:endParaRPr>
          </a:p>
        </p:txBody>
      </p:sp>
      <p:sp>
        <p:nvSpPr>
          <p:cNvPr id="79" name="Google Shape;79;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solidFill>
                  <a:srgbClr val="783F04"/>
                </a:solidFill>
                <a:latin typeface="Arial"/>
                <a:ea typeface="Arial"/>
                <a:cs typeface="Arial"/>
                <a:sym typeface="Arial"/>
              </a:rPr>
              <a:t>The system will build a database that will allow the users of the delicacy express system to check up restaurants, browser menus, and keep track of orders. </a:t>
            </a:r>
            <a:endParaRPr>
              <a:solidFill>
                <a:srgbClr val="783F04"/>
              </a:solidFill>
              <a:latin typeface="Arial"/>
              <a:ea typeface="Arial"/>
              <a:cs typeface="Arial"/>
              <a:sym typeface="Arial"/>
            </a:endParaRPr>
          </a:p>
          <a:p>
            <a:pPr marL="0" lvl="0" indent="0" algn="l" rtl="0">
              <a:lnSpc>
                <a:spcPct val="200000"/>
              </a:lnSpc>
              <a:spcBef>
                <a:spcPts val="0"/>
              </a:spcBef>
              <a:spcAft>
                <a:spcPts val="0"/>
              </a:spcAft>
              <a:buNone/>
            </a:pPr>
            <a:r>
              <a:rPr lang="en">
                <a:solidFill>
                  <a:srgbClr val="783F04"/>
                </a:solidFill>
                <a:latin typeface="Arial"/>
                <a:ea typeface="Arial"/>
                <a:cs typeface="Arial"/>
                <a:sym typeface="Arial"/>
              </a:rPr>
              <a:t>The backend database supports functionalities including create, retrieve, update and delete entries. We designed six schemas in the database.</a:t>
            </a:r>
            <a:endParaRPr>
              <a:solidFill>
                <a:srgbClr val="783F04"/>
              </a:solidFill>
              <a:latin typeface="Arial"/>
              <a:ea typeface="Arial"/>
              <a:cs typeface="Arial"/>
              <a:sym typeface="Arial"/>
            </a:endParaRPr>
          </a:p>
          <a:p>
            <a:pPr marL="0" lvl="0" indent="0" algn="l" rtl="0">
              <a:lnSpc>
                <a:spcPct val="200000"/>
              </a:lnSpc>
              <a:spcBef>
                <a:spcPts val="0"/>
              </a:spcBef>
              <a:spcAft>
                <a:spcPts val="0"/>
              </a:spcAft>
              <a:buNone/>
            </a:pPr>
            <a:endParaRPr>
              <a:solidFill>
                <a:srgbClr val="783F04"/>
              </a:solidFill>
              <a:latin typeface="Arial"/>
              <a:ea typeface="Arial"/>
              <a:cs typeface="Arial"/>
              <a:sym typeface="Arial"/>
            </a:endParaRPr>
          </a:p>
        </p:txBody>
      </p:sp>
      <p:pic>
        <p:nvPicPr>
          <p:cNvPr id="2" name="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52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000">
                <a:solidFill>
                  <a:schemeClr val="accent4"/>
                </a:solidFill>
                <a:latin typeface="Arial"/>
                <a:ea typeface="Arial"/>
                <a:cs typeface="Arial"/>
                <a:sym typeface="Arial"/>
              </a:rPr>
              <a:t>Database Schema</a:t>
            </a:r>
            <a:endParaRPr sz="3000">
              <a:solidFill>
                <a:schemeClr val="accent4"/>
              </a:solidFill>
              <a:latin typeface="Arial"/>
              <a:ea typeface="Arial"/>
              <a:cs typeface="Arial"/>
              <a:sym typeface="Arial"/>
            </a:endParaRPr>
          </a:p>
        </p:txBody>
      </p:sp>
      <p:sp>
        <p:nvSpPr>
          <p:cNvPr id="85" name="Google Shape;85;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r>
              <a:rPr lang="en" sz="1200" dirty="0">
                <a:solidFill>
                  <a:srgbClr val="783F04"/>
                </a:solidFill>
                <a:latin typeface="Arial"/>
                <a:ea typeface="Arial"/>
                <a:cs typeface="Arial"/>
                <a:sym typeface="Arial"/>
              </a:rPr>
              <a:t>The main entities are Restaurant, Dish, Customer, Order, and Review.</a:t>
            </a:r>
            <a:endParaRPr sz="1200" dirty="0">
              <a:solidFill>
                <a:srgbClr val="783F04"/>
              </a:solidFill>
              <a:latin typeface="Arial"/>
              <a:ea typeface="Arial"/>
              <a:cs typeface="Arial"/>
              <a:sym typeface="Arial"/>
            </a:endParaRPr>
          </a:p>
          <a:p>
            <a:pPr marL="0" marR="0" lvl="0" indent="0" algn="l" rtl="0">
              <a:lnSpc>
                <a:spcPct val="200000"/>
              </a:lnSpc>
              <a:spcBef>
                <a:spcPts val="0"/>
              </a:spcBef>
              <a:spcAft>
                <a:spcPts val="0"/>
              </a:spcAft>
              <a:buNone/>
            </a:pPr>
            <a:r>
              <a:rPr lang="en" sz="1200" dirty="0">
                <a:solidFill>
                  <a:srgbClr val="783F04"/>
                </a:solidFill>
                <a:latin typeface="Arial"/>
                <a:ea typeface="Arial"/>
                <a:cs typeface="Arial"/>
                <a:sym typeface="Arial"/>
              </a:rPr>
              <a:t>Restaurant { </a:t>
            </a:r>
            <a:r>
              <a:rPr lang="en" sz="1200" dirty="0" err="1">
                <a:solidFill>
                  <a:srgbClr val="783F04"/>
                </a:solidFill>
                <a:latin typeface="Arial"/>
                <a:ea typeface="Arial"/>
                <a:cs typeface="Arial"/>
                <a:sym typeface="Arial"/>
              </a:rPr>
              <a:t>res_id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res_address</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res_name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phone_number</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res_description</a:t>
            </a:r>
            <a:r>
              <a:rPr lang="en" sz="1200" dirty="0">
                <a:solidFill>
                  <a:srgbClr val="783F04"/>
                </a:solidFill>
                <a:latin typeface="Arial"/>
                <a:ea typeface="Arial"/>
                <a:cs typeface="Arial"/>
                <a:sym typeface="Arial"/>
              </a:rPr>
              <a:t>}</a:t>
            </a:r>
            <a:endParaRPr sz="1200" dirty="0">
              <a:solidFill>
                <a:srgbClr val="783F04"/>
              </a:solidFill>
              <a:latin typeface="Arial"/>
              <a:ea typeface="Arial"/>
              <a:cs typeface="Arial"/>
              <a:sym typeface="Arial"/>
            </a:endParaRPr>
          </a:p>
          <a:p>
            <a:pPr marL="0" marR="0" lvl="0" indent="0" algn="l" rtl="0">
              <a:lnSpc>
                <a:spcPct val="200000"/>
              </a:lnSpc>
              <a:spcBef>
                <a:spcPts val="0"/>
              </a:spcBef>
              <a:spcAft>
                <a:spcPts val="0"/>
              </a:spcAft>
              <a:buNone/>
            </a:pPr>
            <a:r>
              <a:rPr lang="en" sz="1200" dirty="0">
                <a:solidFill>
                  <a:srgbClr val="783F04"/>
                </a:solidFill>
                <a:latin typeface="Arial"/>
                <a:ea typeface="Arial"/>
                <a:cs typeface="Arial"/>
                <a:sym typeface="Arial"/>
              </a:rPr>
              <a:t>Dish { </a:t>
            </a:r>
            <a:r>
              <a:rPr lang="en" sz="1200" dirty="0" err="1">
                <a:solidFill>
                  <a:srgbClr val="783F04"/>
                </a:solidFill>
                <a:latin typeface="Arial"/>
                <a:ea typeface="Arial"/>
                <a:cs typeface="Arial"/>
                <a:sym typeface="Arial"/>
              </a:rPr>
              <a:t>dish_id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dish_name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dish_price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dish_wait_time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rest_id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dish_description</a:t>
            </a:r>
            <a:r>
              <a:rPr lang="en" sz="1200" dirty="0">
                <a:solidFill>
                  <a:srgbClr val="783F04"/>
                </a:solidFill>
                <a:latin typeface="Arial"/>
                <a:ea typeface="Arial"/>
                <a:cs typeface="Arial"/>
                <a:sym typeface="Arial"/>
              </a:rPr>
              <a:t>}</a:t>
            </a:r>
            <a:endParaRPr sz="1200" dirty="0">
              <a:solidFill>
                <a:srgbClr val="783F04"/>
              </a:solidFill>
              <a:latin typeface="Arial"/>
              <a:ea typeface="Arial"/>
              <a:cs typeface="Arial"/>
              <a:sym typeface="Arial"/>
            </a:endParaRPr>
          </a:p>
          <a:p>
            <a:pPr marL="0" marR="0" lvl="0" indent="0" algn="l" rtl="0">
              <a:lnSpc>
                <a:spcPct val="200000"/>
              </a:lnSpc>
              <a:spcBef>
                <a:spcPts val="0"/>
              </a:spcBef>
              <a:spcAft>
                <a:spcPts val="0"/>
              </a:spcAft>
              <a:buNone/>
            </a:pPr>
            <a:r>
              <a:rPr lang="en" sz="1200" dirty="0">
                <a:solidFill>
                  <a:srgbClr val="783F04"/>
                </a:solidFill>
                <a:latin typeface="Arial"/>
                <a:ea typeface="Arial"/>
                <a:cs typeface="Arial"/>
                <a:sym typeface="Arial"/>
              </a:rPr>
              <a:t>Customer{ </a:t>
            </a:r>
            <a:r>
              <a:rPr lang="en" sz="1200" dirty="0" err="1">
                <a:solidFill>
                  <a:srgbClr val="783F04"/>
                </a:solidFill>
                <a:latin typeface="Arial"/>
                <a:ea typeface="Arial"/>
                <a:cs typeface="Arial"/>
                <a:sym typeface="Arial"/>
              </a:rPr>
              <a:t>cus_id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cus_name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cus_address</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phone_number</a:t>
            </a:r>
            <a:r>
              <a:rPr lang="en" sz="1200" dirty="0">
                <a:solidFill>
                  <a:srgbClr val="783F04"/>
                </a:solidFill>
                <a:latin typeface="Arial"/>
                <a:ea typeface="Arial"/>
                <a:cs typeface="Arial"/>
                <a:sym typeface="Arial"/>
              </a:rPr>
              <a:t>}</a:t>
            </a:r>
            <a:endParaRPr sz="1200" dirty="0">
              <a:solidFill>
                <a:srgbClr val="783F04"/>
              </a:solidFill>
              <a:latin typeface="Arial"/>
              <a:ea typeface="Arial"/>
              <a:cs typeface="Arial"/>
              <a:sym typeface="Arial"/>
            </a:endParaRPr>
          </a:p>
          <a:p>
            <a:pPr marL="0" marR="0" lvl="0" indent="0" algn="l" rtl="0">
              <a:lnSpc>
                <a:spcPct val="200000"/>
              </a:lnSpc>
              <a:spcBef>
                <a:spcPts val="0"/>
              </a:spcBef>
              <a:spcAft>
                <a:spcPts val="0"/>
              </a:spcAft>
              <a:buNone/>
            </a:pPr>
            <a:r>
              <a:rPr lang="en" sz="1200" dirty="0">
                <a:solidFill>
                  <a:srgbClr val="783F04"/>
                </a:solidFill>
                <a:latin typeface="Arial"/>
                <a:ea typeface="Arial"/>
                <a:cs typeface="Arial"/>
                <a:sym typeface="Arial"/>
              </a:rPr>
              <a:t>Order { </a:t>
            </a:r>
            <a:r>
              <a:rPr lang="en" sz="1200" dirty="0" err="1">
                <a:solidFill>
                  <a:srgbClr val="783F04"/>
                </a:solidFill>
                <a:latin typeface="Arial"/>
                <a:ea typeface="Arial"/>
                <a:cs typeface="Arial"/>
                <a:sym typeface="Arial"/>
              </a:rPr>
              <a:t>order_id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cus_id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res_id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order_cost</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date_time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total_wait_time</a:t>
            </a:r>
            <a:r>
              <a:rPr lang="en" sz="1200" dirty="0">
                <a:solidFill>
                  <a:srgbClr val="783F04"/>
                </a:solidFill>
                <a:latin typeface="Arial"/>
                <a:ea typeface="Arial"/>
                <a:cs typeface="Arial"/>
                <a:sym typeface="Arial"/>
              </a:rPr>
              <a:t>}</a:t>
            </a:r>
            <a:endParaRPr sz="1200" dirty="0">
              <a:solidFill>
                <a:srgbClr val="783F04"/>
              </a:solidFill>
              <a:latin typeface="Arial"/>
              <a:ea typeface="Arial"/>
              <a:cs typeface="Arial"/>
              <a:sym typeface="Arial"/>
            </a:endParaRPr>
          </a:p>
          <a:p>
            <a:pPr marL="0" marR="0" lvl="0" indent="0" algn="l" rtl="0">
              <a:lnSpc>
                <a:spcPct val="200000"/>
              </a:lnSpc>
              <a:spcBef>
                <a:spcPts val="0"/>
              </a:spcBef>
              <a:spcAft>
                <a:spcPts val="0"/>
              </a:spcAft>
              <a:buNone/>
            </a:pPr>
            <a:r>
              <a:rPr lang="en" sz="1200" dirty="0" err="1">
                <a:solidFill>
                  <a:srgbClr val="783F04"/>
                </a:solidFill>
                <a:latin typeface="Arial"/>
                <a:ea typeface="Arial"/>
                <a:cs typeface="Arial"/>
                <a:sym typeface="Arial"/>
              </a:rPr>
              <a:t>DishOrder</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order_id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order_type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dish_id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custom_cost</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custom_name</a:t>
            </a:r>
            <a:r>
              <a:rPr lang="en" sz="1200" dirty="0">
                <a:solidFill>
                  <a:srgbClr val="783F04"/>
                </a:solidFill>
                <a:latin typeface="Arial"/>
                <a:ea typeface="Arial"/>
                <a:cs typeface="Arial"/>
                <a:sym typeface="Arial"/>
              </a:rPr>
              <a:t>} </a:t>
            </a:r>
            <a:endParaRPr sz="1200" dirty="0">
              <a:solidFill>
                <a:srgbClr val="783F04"/>
              </a:solidFill>
              <a:latin typeface="Arial"/>
              <a:ea typeface="Arial"/>
              <a:cs typeface="Arial"/>
              <a:sym typeface="Arial"/>
            </a:endParaRPr>
          </a:p>
          <a:p>
            <a:pPr marL="0" marR="0" lvl="0" indent="0" algn="l" rtl="0">
              <a:lnSpc>
                <a:spcPct val="200000"/>
              </a:lnSpc>
              <a:spcBef>
                <a:spcPts val="0"/>
              </a:spcBef>
              <a:spcAft>
                <a:spcPts val="0"/>
              </a:spcAft>
              <a:buNone/>
            </a:pPr>
            <a:r>
              <a:rPr lang="en" sz="1200" dirty="0">
                <a:solidFill>
                  <a:srgbClr val="783F04"/>
                </a:solidFill>
                <a:latin typeface="Arial"/>
                <a:ea typeface="Arial"/>
                <a:cs typeface="Arial"/>
                <a:sym typeface="Arial"/>
              </a:rPr>
              <a:t>Review { </a:t>
            </a:r>
            <a:r>
              <a:rPr lang="en" sz="1200" dirty="0" err="1">
                <a:solidFill>
                  <a:srgbClr val="783F04"/>
                </a:solidFill>
                <a:latin typeface="Arial"/>
                <a:ea typeface="Arial"/>
                <a:cs typeface="Arial"/>
                <a:sym typeface="Arial"/>
              </a:rPr>
              <a:t>order_id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order_type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cus_id</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res_id</a:t>
            </a:r>
            <a:r>
              <a:rPr lang="en" sz="1200" dirty="0">
                <a:solidFill>
                  <a:srgbClr val="783F04"/>
                </a:solidFill>
                <a:latin typeface="Arial"/>
                <a:ea typeface="Arial"/>
                <a:cs typeface="Arial"/>
                <a:sym typeface="Arial"/>
              </a:rPr>
              <a:t>, taste, </a:t>
            </a:r>
            <a:r>
              <a:rPr lang="en" sz="1200" dirty="0" err="1">
                <a:solidFill>
                  <a:srgbClr val="783F04"/>
                </a:solidFill>
                <a:latin typeface="Arial"/>
                <a:ea typeface="Arial"/>
                <a:cs typeface="Arial"/>
                <a:sym typeface="Arial"/>
              </a:rPr>
              <a:t>delivery_rate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service_rate</a:t>
            </a:r>
            <a:r>
              <a:rPr lang="en" sz="1200" dirty="0">
                <a:solidFill>
                  <a:srgbClr val="783F04"/>
                </a:solidFill>
                <a:latin typeface="Arial"/>
                <a:ea typeface="Arial"/>
                <a:cs typeface="Arial"/>
                <a:sym typeface="Arial"/>
              </a:rPr>
              <a:t>, </a:t>
            </a:r>
            <a:r>
              <a:rPr lang="en" sz="1200" dirty="0" err="1">
                <a:solidFill>
                  <a:srgbClr val="783F04"/>
                </a:solidFill>
                <a:latin typeface="Arial"/>
                <a:ea typeface="Arial"/>
                <a:cs typeface="Arial"/>
                <a:sym typeface="Arial"/>
              </a:rPr>
              <a:t>recommendation_rate</a:t>
            </a:r>
            <a:r>
              <a:rPr lang="en" sz="1200" dirty="0">
                <a:solidFill>
                  <a:srgbClr val="783F04"/>
                </a:solidFill>
                <a:latin typeface="Arial"/>
                <a:ea typeface="Arial"/>
                <a:cs typeface="Arial"/>
                <a:sym typeface="Arial"/>
              </a:rPr>
              <a:t>}</a:t>
            </a:r>
            <a:endParaRPr sz="1200" dirty="0">
              <a:solidFill>
                <a:srgbClr val="783F04"/>
              </a:solidFill>
              <a:latin typeface="Arial"/>
              <a:ea typeface="Arial"/>
              <a:cs typeface="Arial"/>
              <a:sym typeface="Arial"/>
            </a:endParaRPr>
          </a:p>
        </p:txBody>
      </p:sp>
      <p:pic>
        <p:nvPicPr>
          <p:cNvPr id="2" name="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385" y="0"/>
            <a:ext cx="705338" cy="7053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000">
                <a:solidFill>
                  <a:schemeClr val="accent4"/>
                </a:solidFill>
                <a:latin typeface="Arial"/>
                <a:ea typeface="Arial"/>
                <a:cs typeface="Arial"/>
                <a:sym typeface="Arial"/>
              </a:rPr>
              <a:t>Database Creation</a:t>
            </a:r>
            <a:endParaRPr sz="3000">
              <a:solidFill>
                <a:schemeClr val="accent4"/>
              </a:solidFill>
              <a:latin typeface="Arial"/>
              <a:ea typeface="Arial"/>
              <a:cs typeface="Arial"/>
              <a:sym typeface="Arial"/>
            </a:endParaRPr>
          </a:p>
        </p:txBody>
      </p:sp>
      <p:sp>
        <p:nvSpPr>
          <p:cNvPr id="91" name="Google Shape;91;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marR="0" lvl="0" indent="0" algn="l" rtl="0">
              <a:lnSpc>
                <a:spcPct val="200000"/>
              </a:lnSpc>
              <a:spcBef>
                <a:spcPts val="0"/>
              </a:spcBef>
              <a:spcAft>
                <a:spcPts val="0"/>
              </a:spcAft>
              <a:buNone/>
            </a:pPr>
            <a:r>
              <a:rPr lang="en">
                <a:solidFill>
                  <a:srgbClr val="783F04"/>
                </a:solidFill>
                <a:latin typeface="Arial"/>
                <a:ea typeface="Arial"/>
                <a:cs typeface="Arial"/>
                <a:sym typeface="Arial"/>
              </a:rPr>
              <a:t>Generally, we created the database via pgAdmin. We designed data to test our complex queries for filtering dishes and restaurants, as well as eliminating any potential data redundancies. Our “INSERT INTO” contains data type constraint, not null constraint, primary and foreign key constraint etc. Also, we injected the set of data by using JDBC and Python for each specific table additionally for saving a bunch of time. </a:t>
            </a:r>
            <a:endParaRPr>
              <a:solidFill>
                <a:srgbClr val="783F04"/>
              </a:solidFill>
              <a:latin typeface="Arial"/>
              <a:ea typeface="Arial"/>
              <a:cs typeface="Arial"/>
              <a:sym typeface="Arial"/>
            </a:endParaRPr>
          </a:p>
        </p:txBody>
      </p:sp>
      <p:pic>
        <p:nvPicPr>
          <p:cNvPr id="2" name="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46" y="-752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ERD</a:t>
            </a:r>
            <a:endParaRPr/>
          </a:p>
        </p:txBody>
      </p:sp>
      <p:pic>
        <p:nvPicPr>
          <p:cNvPr id="97" name="Google Shape;97;p18"/>
          <p:cNvPicPr preferRelativeResize="0"/>
          <p:nvPr/>
        </p:nvPicPr>
        <p:blipFill>
          <a:blip r:embed="rId5">
            <a:alphaModFix/>
          </a:blip>
          <a:stretch>
            <a:fillRect/>
          </a:stretch>
        </p:blipFill>
        <p:spPr>
          <a:xfrm>
            <a:off x="2043550" y="639800"/>
            <a:ext cx="5537987" cy="3686276"/>
          </a:xfrm>
          <a:prstGeom prst="rect">
            <a:avLst/>
          </a:prstGeom>
          <a:noFill/>
          <a:ln>
            <a:noFill/>
          </a:ln>
        </p:spPr>
      </p:pic>
      <p:pic>
        <p:nvPicPr>
          <p:cNvPr id="2" name="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76689"/>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Logical design</a:t>
            </a:r>
            <a:endParaRPr/>
          </a:p>
        </p:txBody>
      </p:sp>
      <p:pic>
        <p:nvPicPr>
          <p:cNvPr id="103" name="Google Shape;103;p19"/>
          <p:cNvPicPr preferRelativeResize="0"/>
          <p:nvPr/>
        </p:nvPicPr>
        <p:blipFill>
          <a:blip r:embed="rId5">
            <a:alphaModFix/>
          </a:blip>
          <a:stretch>
            <a:fillRect/>
          </a:stretch>
        </p:blipFill>
        <p:spPr>
          <a:xfrm>
            <a:off x="0" y="1256752"/>
            <a:ext cx="9144000" cy="3274197"/>
          </a:xfrm>
          <a:prstGeom prst="rect">
            <a:avLst/>
          </a:prstGeom>
          <a:noFill/>
          <a:ln>
            <a:noFill/>
          </a:ln>
        </p:spPr>
      </p:pic>
      <p:pic>
        <p:nvPicPr>
          <p:cNvPr id="3" name="声音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62496" y="27574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design</a:t>
            </a:r>
            <a:endParaRPr/>
          </a:p>
        </p:txBody>
      </p:sp>
      <p:pic>
        <p:nvPicPr>
          <p:cNvPr id="109" name="Google Shape;109;p20"/>
          <p:cNvPicPr preferRelativeResize="0"/>
          <p:nvPr/>
        </p:nvPicPr>
        <p:blipFill>
          <a:blip r:embed="rId5">
            <a:alphaModFix/>
          </a:blip>
          <a:stretch>
            <a:fillRect/>
          </a:stretch>
        </p:blipFill>
        <p:spPr>
          <a:xfrm>
            <a:off x="945950" y="1152425"/>
            <a:ext cx="7470726" cy="3686276"/>
          </a:xfrm>
          <a:prstGeom prst="rect">
            <a:avLst/>
          </a:prstGeom>
          <a:noFill/>
          <a:ln>
            <a:noFill/>
          </a:ln>
        </p:spPr>
      </p:pic>
      <p:pic>
        <p:nvPicPr>
          <p:cNvPr id="3" name="声音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10293" y="25509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 TABLE public.customer</a:t>
            </a:r>
            <a:endParaRPr dirty="0"/>
          </a:p>
        </p:txBody>
      </p:sp>
      <p:sp>
        <p:nvSpPr>
          <p:cNvPr id="115" name="Google Shape;115;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6" name="Google Shape;116;p21"/>
          <p:cNvPicPr preferRelativeResize="0"/>
          <p:nvPr/>
        </p:nvPicPr>
        <p:blipFill>
          <a:blip r:embed="rId5">
            <a:alphaModFix/>
          </a:blip>
          <a:stretch>
            <a:fillRect/>
          </a:stretch>
        </p:blipFill>
        <p:spPr>
          <a:xfrm>
            <a:off x="311700" y="1266325"/>
            <a:ext cx="4972199" cy="3687725"/>
          </a:xfrm>
          <a:prstGeom prst="rect">
            <a:avLst/>
          </a:prstGeom>
          <a:noFill/>
          <a:ln>
            <a:noFill/>
          </a:ln>
        </p:spPr>
      </p:pic>
      <p:pic>
        <p:nvPicPr>
          <p:cNvPr id="2" name="crt.customer">
            <a:hlinkClick r:id="" action="ppaction://media"/>
            <a:extLst>
              <a:ext uri="{FF2B5EF4-FFF2-40B4-BE49-F238E27FC236}">
                <a16:creationId xmlns:a16="http://schemas.microsoft.com/office/drawing/2014/main" id="{41FBAE33-AAC0-4E89-8FE8-A83B4224A8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2700" y="22401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587</Words>
  <Application>Microsoft Office PowerPoint</Application>
  <PresentationFormat>全屏显示(16:9)</PresentationFormat>
  <Paragraphs>56</Paragraphs>
  <Slides>26</Slides>
  <Notes>26</Notes>
  <HiddenSlides>0</HiddenSlides>
  <MMClips>21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Open Sans</vt:lpstr>
      <vt:lpstr>PT Sans Narrow</vt:lpstr>
      <vt:lpstr>Arial</vt:lpstr>
      <vt:lpstr>Tropic</vt:lpstr>
      <vt:lpstr>Delicacy Express System</vt:lpstr>
      <vt:lpstr>Project Overview</vt:lpstr>
      <vt:lpstr>Project Description</vt:lpstr>
      <vt:lpstr>Database Schema</vt:lpstr>
      <vt:lpstr>Database Creation</vt:lpstr>
      <vt:lpstr>ERD</vt:lpstr>
      <vt:lpstr>Logical design</vt:lpstr>
      <vt:lpstr>Physical design</vt:lpstr>
      <vt:lpstr>CREATE TABLE public.customer</vt:lpstr>
      <vt:lpstr>CREATE TABLE public.dish</vt:lpstr>
      <vt:lpstr>CREATE TABLE public.dishorder</vt:lpstr>
      <vt:lpstr>CREATE TABLE public.orders</vt:lpstr>
      <vt:lpstr>CREATE TABLE public.restaurant</vt:lpstr>
      <vt:lpstr>CREATE TABLE public.review</vt:lpstr>
      <vt:lpstr>Triggers &amp; Views</vt:lpstr>
      <vt:lpstr>Triggers/functions    </vt:lpstr>
      <vt:lpstr>2. Trg_status_dishorder_total_insetrg (under TABLE dishorder)</vt:lpstr>
      <vt:lpstr>2. Trg_status_loadavg_insert (under TABLE orders)</vt:lpstr>
      <vt:lpstr>fn_status_dishorder_total_insert</vt:lpstr>
      <vt:lpstr>fn_status_loadavg_insert</vt:lpstr>
      <vt:lpstr>Benefits of a Database View </vt:lpstr>
      <vt:lpstr>Views - checking(SELECT) data </vt:lpstr>
      <vt:lpstr>Views - checking(SELECT) data </vt:lpstr>
      <vt:lpstr>Views - inserting data  </vt:lpstr>
      <vt:lpstr>Views - inserting data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Delicacy Express System</dc:title>
  <cp:lastModifiedBy>高 弥</cp:lastModifiedBy>
  <cp:revision>6</cp:revision>
  <dcterms:modified xsi:type="dcterms:W3CDTF">2020-05-04T02:13:00Z</dcterms:modified>
</cp:coreProperties>
</file>